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2" r:id="rId5"/>
    <p:sldId id="263" r:id="rId6"/>
    <p:sldId id="261" r:id="rId7"/>
    <p:sldId id="267" r:id="rId8"/>
    <p:sldId id="268" r:id="rId9"/>
    <p:sldId id="273" r:id="rId10"/>
    <p:sldId id="274" r:id="rId11"/>
    <p:sldId id="272" r:id="rId12"/>
    <p:sldId id="264" r:id="rId13"/>
    <p:sldId id="265" r:id="rId14"/>
    <p:sldId id="266" r:id="rId15"/>
    <p:sldId id="269" r:id="rId16"/>
    <p:sldId id="270" r:id="rId17"/>
    <p:sldId id="271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 showGuide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472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837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04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08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6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779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507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3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243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9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8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718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9A36-D24B-4741-B057-11CDDCC09EBF}" type="datetimeFigureOut">
              <a:rPr lang="es-PE" smtClean="0"/>
              <a:t>28/12/2016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6F0B-39AF-4D8E-843F-F920C69840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Transmision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Organización Transmision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824536" cy="4566493"/>
          </a:xfrm>
        </p:spPr>
        <p:txBody>
          <a:bodyPr>
            <a:noAutofit/>
          </a:bodyPr>
          <a:lstStyle/>
          <a:p>
            <a:r>
              <a:rPr lang="es-PE" sz="1600" dirty="0" smtClean="0"/>
              <a:t>Ing. Aldo Mendoza (Jefe)</a:t>
            </a:r>
          </a:p>
          <a:p>
            <a:r>
              <a:rPr lang="es-PE" sz="1600" dirty="0" smtClean="0"/>
              <a:t>Daniel Robles (</a:t>
            </a:r>
            <a:r>
              <a:rPr lang="es-PE" sz="1600" dirty="0"/>
              <a:t>CAS – </a:t>
            </a:r>
            <a:r>
              <a:rPr lang="es-PE" sz="1600" dirty="0" smtClean="0"/>
              <a:t>P091)</a:t>
            </a:r>
          </a:p>
          <a:p>
            <a:r>
              <a:rPr lang="es-PE" sz="1600" dirty="0" smtClean="0"/>
              <a:t>Jose Ccollatupa (</a:t>
            </a:r>
            <a:r>
              <a:rPr lang="es-PE" sz="1600" dirty="0"/>
              <a:t>CAS – </a:t>
            </a:r>
            <a:r>
              <a:rPr lang="es-PE" sz="1600" dirty="0" smtClean="0"/>
              <a:t>PIT-Plan de Inversiones de Transmision)</a:t>
            </a:r>
          </a:p>
          <a:p>
            <a:r>
              <a:rPr lang="es-PE" sz="1600" dirty="0">
                <a:solidFill>
                  <a:schemeClr val="accent2"/>
                </a:solidFill>
              </a:rPr>
              <a:t>Alex </a:t>
            </a:r>
            <a:r>
              <a:rPr lang="es-PE" sz="1600" dirty="0" smtClean="0">
                <a:solidFill>
                  <a:schemeClr val="accent2"/>
                </a:solidFill>
              </a:rPr>
              <a:t>Rojas(</a:t>
            </a:r>
            <a:r>
              <a:rPr lang="es-PE" sz="1600" dirty="0" err="1" smtClean="0">
                <a:solidFill>
                  <a:schemeClr val="accent2"/>
                </a:solidFill>
              </a:rPr>
              <a:t>CAP</a:t>
            </a:r>
            <a:r>
              <a:rPr lang="es-PE" sz="1600" dirty="0" smtClean="0">
                <a:solidFill>
                  <a:schemeClr val="accent2"/>
                </a:solidFill>
              </a:rPr>
              <a:t> </a:t>
            </a:r>
            <a:r>
              <a:rPr lang="es-PE" sz="1600" dirty="0">
                <a:solidFill>
                  <a:schemeClr val="accent2"/>
                </a:solidFill>
              </a:rPr>
              <a:t>– Interrupciones)</a:t>
            </a:r>
          </a:p>
          <a:p>
            <a:r>
              <a:rPr lang="es-PE" sz="1600" dirty="0" smtClean="0">
                <a:solidFill>
                  <a:schemeClr val="accent2"/>
                </a:solidFill>
              </a:rPr>
              <a:t>Jorge Montenegro(CAS </a:t>
            </a:r>
            <a:r>
              <a:rPr lang="es-PE" sz="1600" dirty="0">
                <a:solidFill>
                  <a:schemeClr val="accent2"/>
                </a:solidFill>
              </a:rPr>
              <a:t>– </a:t>
            </a:r>
            <a:r>
              <a:rPr lang="es-PE" sz="1600" dirty="0" smtClean="0">
                <a:solidFill>
                  <a:schemeClr val="accent2"/>
                </a:solidFill>
              </a:rPr>
              <a:t>Interrupciones)</a:t>
            </a:r>
          </a:p>
          <a:p>
            <a:r>
              <a:rPr lang="es-PE" sz="1600" dirty="0" smtClean="0"/>
              <a:t>Terceros</a:t>
            </a:r>
          </a:p>
          <a:p>
            <a:pPr lvl="1"/>
            <a:r>
              <a:rPr lang="es-PE" sz="1400" u="sng" dirty="0" smtClean="0"/>
              <a:t>P091:</a:t>
            </a:r>
            <a:r>
              <a:rPr lang="es-PE" sz="1400" dirty="0" smtClean="0"/>
              <a:t> </a:t>
            </a:r>
            <a:r>
              <a:rPr lang="es-PE" sz="1400" b="1" dirty="0" smtClean="0"/>
              <a:t>Pedro Vásquez</a:t>
            </a:r>
            <a:r>
              <a:rPr lang="es-PE" sz="1400" dirty="0" smtClean="0"/>
              <a:t>(C), Antonio Mejia(S), Jesús Cubas(S), Cesar Vicente(S), Elfer Arenas</a:t>
            </a:r>
          </a:p>
          <a:p>
            <a:pPr lvl="1"/>
            <a:r>
              <a:rPr lang="es-PE" sz="1400" u="sng" dirty="0" smtClean="0"/>
              <a:t>P264:</a:t>
            </a:r>
            <a:r>
              <a:rPr lang="es-PE" sz="1400" dirty="0" smtClean="0"/>
              <a:t> </a:t>
            </a:r>
            <a:r>
              <a:rPr lang="es-PE" sz="1400" b="1" dirty="0" smtClean="0"/>
              <a:t>Luis Arana</a:t>
            </a:r>
            <a:r>
              <a:rPr lang="es-PE" sz="1400" dirty="0" smtClean="0"/>
              <a:t>(C), Rodolfo Merino(S)</a:t>
            </a:r>
          </a:p>
          <a:p>
            <a:pPr lvl="1"/>
            <a:r>
              <a:rPr lang="es-PE" sz="1400" u="sng" dirty="0" smtClean="0"/>
              <a:t>Contratos:</a:t>
            </a:r>
            <a:r>
              <a:rPr lang="es-PE" sz="1400" dirty="0" smtClean="0"/>
              <a:t> </a:t>
            </a:r>
            <a:r>
              <a:rPr lang="es-PE" sz="1400" b="1" dirty="0" smtClean="0"/>
              <a:t>Raul Marticorena</a:t>
            </a:r>
            <a:r>
              <a:rPr lang="es-PE" sz="1400" dirty="0" smtClean="0"/>
              <a:t>(C), Alberto Ormeño(S), Lenin Fabian(S)</a:t>
            </a:r>
          </a:p>
          <a:p>
            <a:pPr lvl="1"/>
            <a:r>
              <a:rPr lang="es-PE" sz="1400" u="sng" dirty="0" smtClean="0"/>
              <a:t>Fuerza Mayor:  </a:t>
            </a:r>
            <a:r>
              <a:rPr lang="es-PE" sz="1400" b="1" dirty="0"/>
              <a:t>Jorge </a:t>
            </a:r>
            <a:r>
              <a:rPr lang="es-PE" sz="1400" b="1" dirty="0" smtClean="0"/>
              <a:t>Domínguez</a:t>
            </a:r>
            <a:r>
              <a:rPr lang="es-PE" sz="1400" dirty="0" smtClean="0"/>
              <a:t>(C), Rubén Limo(S), David Chuquillanqui(S)</a:t>
            </a:r>
          </a:p>
          <a:p>
            <a:pPr lvl="1"/>
            <a:r>
              <a:rPr lang="es-PE" sz="1400" u="sng" dirty="0" smtClean="0"/>
              <a:t>PIT:</a:t>
            </a:r>
            <a:r>
              <a:rPr lang="es-PE" sz="1400" dirty="0" smtClean="0"/>
              <a:t> </a:t>
            </a:r>
            <a:r>
              <a:rPr lang="es-PE" sz="1400" b="1" dirty="0" smtClean="0"/>
              <a:t>Javier Muñante</a:t>
            </a:r>
            <a:r>
              <a:rPr lang="es-PE" sz="1400" dirty="0" smtClean="0"/>
              <a:t>(S), Arturo Rodriguez(S)</a:t>
            </a:r>
          </a:p>
          <a:p>
            <a:pPr lvl="1"/>
            <a:r>
              <a:rPr lang="es-PE" sz="1400" u="sng" dirty="0" smtClean="0">
                <a:solidFill>
                  <a:schemeClr val="accent3"/>
                </a:solidFill>
              </a:rPr>
              <a:t>Interrupciones:</a:t>
            </a:r>
            <a:r>
              <a:rPr lang="es-PE" sz="1400" dirty="0" smtClean="0"/>
              <a:t> </a:t>
            </a:r>
            <a:r>
              <a:rPr lang="es-PE" sz="1400" b="1" dirty="0" smtClean="0"/>
              <a:t>Alex Rojas </a:t>
            </a:r>
            <a:r>
              <a:rPr lang="es-PE" sz="1400" dirty="0" smtClean="0"/>
              <a:t>(C) Armando Quispe(S), Daniel Pérez(S), Carlos Chucos(S), Lewis Balcázar(S), Edison Espinoza(S), Jorge Fernández(S), Romel Cárdenas(S)</a:t>
            </a:r>
            <a:endParaRPr lang="es-PE" sz="14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Organización para las TICS</a:t>
            </a:r>
            <a:endParaRPr lang="es-P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E" dirty="0" smtClean="0"/>
              <a:t>Carlos Avellaneda (Practicante Jul2017)</a:t>
            </a:r>
          </a:p>
          <a:p>
            <a:r>
              <a:rPr lang="es-PE" dirty="0" smtClean="0"/>
              <a:t>Para cada modulo o servicio informático</a:t>
            </a:r>
          </a:p>
          <a:p>
            <a:pPr lvl="1"/>
            <a:r>
              <a:rPr lang="es-PE" dirty="0" smtClean="0"/>
              <a:t>Performance(P091): </a:t>
            </a:r>
            <a:r>
              <a:rPr lang="es-PE" dirty="0" smtClean="0">
                <a:solidFill>
                  <a:schemeClr val="accent5">
                    <a:lumMod val="50000"/>
                  </a:schemeClr>
                </a:solidFill>
              </a:rPr>
              <a:t>Daniel Robles / Pedro Vasquez</a:t>
            </a:r>
            <a:endParaRPr lang="es-P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s-PE" dirty="0" smtClean="0"/>
              <a:t>Servidumbres(P264): </a:t>
            </a:r>
            <a:r>
              <a:rPr lang="es-PE" dirty="0">
                <a:solidFill>
                  <a:schemeClr val="accent5">
                    <a:lumMod val="50000"/>
                  </a:schemeClr>
                </a:solidFill>
              </a:rPr>
              <a:t>Luis </a:t>
            </a:r>
            <a:r>
              <a:rPr lang="es-PE" dirty="0" smtClean="0">
                <a:solidFill>
                  <a:schemeClr val="accent5">
                    <a:lumMod val="50000"/>
                  </a:schemeClr>
                </a:solidFill>
              </a:rPr>
              <a:t>Arana</a:t>
            </a:r>
          </a:p>
          <a:p>
            <a:pPr lvl="1"/>
            <a:r>
              <a:rPr lang="es-PE" dirty="0" smtClean="0"/>
              <a:t>Fuerza Mayor, Exoneración-Compensaciones, Libre Acceso : </a:t>
            </a:r>
            <a:r>
              <a:rPr lang="es-PE" dirty="0" smtClean="0">
                <a:solidFill>
                  <a:schemeClr val="accent5">
                    <a:lumMod val="50000"/>
                  </a:schemeClr>
                </a:solidFill>
              </a:rPr>
              <a:t>Jorge Domínguez</a:t>
            </a:r>
          </a:p>
          <a:p>
            <a:pPr lvl="1"/>
            <a:r>
              <a:rPr lang="es-PE" dirty="0" smtClean="0"/>
              <a:t>PIT: </a:t>
            </a:r>
            <a:r>
              <a:rPr lang="es-PE" dirty="0" smtClean="0">
                <a:solidFill>
                  <a:schemeClr val="accent5">
                    <a:lumMod val="50000"/>
                  </a:schemeClr>
                </a:solidFill>
              </a:rPr>
              <a:t>Javier Muñante</a:t>
            </a:r>
          </a:p>
          <a:p>
            <a:pPr lvl="1"/>
            <a:r>
              <a:rPr lang="es-PE" dirty="0" smtClean="0"/>
              <a:t>Generación, Transmision, Distribución, Calidad</a:t>
            </a:r>
            <a:r>
              <a:rPr lang="es-PE" dirty="0" smtClean="0">
                <a:solidFill>
                  <a:schemeClr val="accent5">
                    <a:lumMod val="50000"/>
                  </a:schemeClr>
                </a:solidFill>
              </a:rPr>
              <a:t>: Alex Rojas / </a:t>
            </a:r>
            <a:r>
              <a:rPr lang="es-PE" dirty="0" smtClean="0">
                <a:solidFill>
                  <a:schemeClr val="accent3">
                    <a:lumMod val="50000"/>
                  </a:schemeClr>
                </a:solidFill>
              </a:rPr>
              <a:t>Jorge Montenegro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424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ACTORES / ROLES - </a:t>
            </a:r>
            <a:r>
              <a:rPr lang="es-PE" dirty="0" err="1" smtClean="0"/>
              <a:t>SITRAE</a:t>
            </a:r>
            <a:endParaRPr lang="es-PE" dirty="0"/>
          </a:p>
        </p:txBody>
      </p:sp>
      <p:pic>
        <p:nvPicPr>
          <p:cNvPr id="2050" name="Picture 2" descr="C:\Users\cavellaneda\Desktop\RO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37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382039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Usuarios del </a:t>
            </a:r>
            <a:r>
              <a:rPr lang="es-PE" dirty="0" err="1" smtClean="0">
                <a:solidFill>
                  <a:srgbClr val="FF0000"/>
                </a:solidFill>
              </a:rPr>
              <a:t>area</a:t>
            </a:r>
            <a:r>
              <a:rPr lang="es-PE" dirty="0" smtClean="0">
                <a:solidFill>
                  <a:srgbClr val="FF0000"/>
                </a:solidFill>
              </a:rPr>
              <a:t> de </a:t>
            </a:r>
            <a:r>
              <a:rPr lang="es-PE" dirty="0" err="1" smtClean="0">
                <a:solidFill>
                  <a:srgbClr val="FF0000"/>
                </a:solidFill>
              </a:rPr>
              <a:t>transmision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 smtClean="0">
                <a:solidFill>
                  <a:srgbClr val="FF0000"/>
                </a:solidFill>
              </a:rPr>
              <a:t>jmontenegro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/>
              <a:t>CUS</a:t>
            </a:r>
            <a:r>
              <a:rPr lang="es-PE" dirty="0" smtClean="0"/>
              <a:t> - </a:t>
            </a:r>
            <a:r>
              <a:rPr lang="es-PE" dirty="0" err="1" smtClean="0"/>
              <a:t>SITRAE</a:t>
            </a:r>
            <a:endParaRPr lang="es-PE" dirty="0"/>
          </a:p>
        </p:txBody>
      </p:sp>
      <p:pic>
        <p:nvPicPr>
          <p:cNvPr id="1027" name="Picture 3" descr="C:\Users\cavellaneda\Desktop\CU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805"/>
            <a:ext cx="9159874" cy="55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5350184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Precisar el termino registro, analizar si permite algún registro de información del usuario interno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Codificar los CU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375808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Averiguar q pasa con máxima demanda, diagramas unifilares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SITRAE</a:t>
            </a:r>
            <a:r>
              <a:rPr lang="es-PE" dirty="0"/>
              <a:t> (091) - </a:t>
            </a:r>
            <a:r>
              <a:rPr lang="es-PE" dirty="0" smtClean="0"/>
              <a:t>UTRA</a:t>
            </a:r>
            <a:endParaRPr lang="es-PE" dirty="0"/>
          </a:p>
        </p:txBody>
      </p:sp>
      <p:pic>
        <p:nvPicPr>
          <p:cNvPr id="8" name="7 Imagen"/>
          <p:cNvPicPr/>
          <p:nvPr/>
        </p:nvPicPr>
        <p:blipFill rotWithShape="1">
          <a:blip r:embed="rId2"/>
          <a:srcRect t="3946" b="5412"/>
          <a:stretch/>
        </p:blipFill>
        <p:spPr bwMode="auto">
          <a:xfrm>
            <a:off x="1740548" y="1327591"/>
            <a:ext cx="7403451" cy="5520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1327591"/>
            <a:ext cx="1728192" cy="5530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DESCONEXIONES EN LÍNEAS DE </a:t>
            </a:r>
            <a:r>
              <a:rPr lang="es-PE" sz="2800" dirty="0"/>
              <a:t>TRANSMISION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9442" y="31177"/>
            <a:ext cx="346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Asociar pantallas a los CU</a:t>
            </a:r>
          </a:p>
          <a:p>
            <a:endParaRPr lang="es-PE" b="1" dirty="0">
              <a:solidFill>
                <a:srgbClr val="FF0000"/>
              </a:solidFill>
            </a:endParaRPr>
          </a:p>
          <a:p>
            <a:r>
              <a:rPr lang="es-PE" b="1" dirty="0" smtClean="0">
                <a:solidFill>
                  <a:srgbClr val="FF0000"/>
                </a:solidFill>
              </a:rPr>
              <a:t>Añadir el verbo en el titulo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SITRAE</a:t>
            </a:r>
            <a:r>
              <a:rPr lang="es-PE" dirty="0"/>
              <a:t> (091) - </a:t>
            </a:r>
            <a:r>
              <a:rPr lang="es-PE" dirty="0" smtClean="0"/>
              <a:t>UTRA</a:t>
            </a:r>
            <a:endParaRPr lang="es-PE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3918" b="5405"/>
          <a:stretch/>
        </p:blipFill>
        <p:spPr>
          <a:xfrm>
            <a:off x="1656184" y="1412776"/>
            <a:ext cx="7487816" cy="54514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1412776"/>
            <a:ext cx="1656184" cy="545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REPORTE DE DESCONEXIONES FORZADAS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2847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SITRAE (091) - UTRA</a:t>
            </a:r>
            <a:endParaRPr lang="es-PE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t="4190" b="4978"/>
          <a:stretch/>
        </p:blipFill>
        <p:spPr>
          <a:xfrm>
            <a:off x="1835696" y="1268760"/>
            <a:ext cx="7308304" cy="561662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1268760"/>
            <a:ext cx="1835696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REPORTE DE MÁXIMA DEMANDA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7946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SITRAE</a:t>
            </a:r>
            <a:r>
              <a:rPr lang="es-PE" dirty="0"/>
              <a:t> (091</a:t>
            </a:r>
            <a:r>
              <a:rPr lang="es-PE" dirty="0" smtClean="0"/>
              <a:t>) - EMPRESAS</a:t>
            </a:r>
            <a:endParaRPr lang="es-PE" dirty="0"/>
          </a:p>
        </p:txBody>
      </p:sp>
      <p:pic>
        <p:nvPicPr>
          <p:cNvPr id="1026" name="Picture 2" descr="C:\Users\cavellaneda\Desktop\RegDsc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73803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1196752"/>
            <a:ext cx="1763688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REGISTRO DE DESCONEXIONES EN LÍNEAS DE </a:t>
            </a:r>
            <a:r>
              <a:rPr lang="es-PE" sz="2800" dirty="0"/>
              <a:t>TRANSMISION</a:t>
            </a:r>
          </a:p>
        </p:txBody>
      </p:sp>
    </p:spTree>
    <p:extLst>
      <p:ext uri="{BB962C8B-B14F-4D97-AF65-F5344CB8AC3E}">
        <p14:creationId xmlns:p14="http://schemas.microsoft.com/office/powerpoint/2010/main" val="938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PE" dirty="0" err="1"/>
              <a:t>SITRAE</a:t>
            </a:r>
            <a:r>
              <a:rPr lang="es-PE" dirty="0"/>
              <a:t> (091) - EMPRESAS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7380312" cy="56612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196752"/>
            <a:ext cx="1763688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REGISTRO DE DESCONEXIONES EN EQUIPOS DE </a:t>
            </a:r>
            <a:r>
              <a:rPr lang="es-PE" sz="2800" dirty="0"/>
              <a:t>TRANSMISION</a:t>
            </a:r>
          </a:p>
        </p:txBody>
      </p:sp>
    </p:spTree>
    <p:extLst>
      <p:ext uri="{BB962C8B-B14F-4D97-AF65-F5344CB8AC3E}">
        <p14:creationId xmlns:p14="http://schemas.microsoft.com/office/powerpoint/2010/main" val="3084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SITRAE</a:t>
            </a:r>
            <a:r>
              <a:rPr lang="es-PE" dirty="0"/>
              <a:t> (091) - EMPRESAS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1196752"/>
            <a:ext cx="7343800" cy="56612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196752"/>
            <a:ext cx="1800200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err="1" smtClean="0"/>
              <a:t>REGISTRODE</a:t>
            </a:r>
            <a:r>
              <a:rPr lang="es-PE" sz="2800" dirty="0" smtClean="0"/>
              <a:t> MÁXIMA DEMANDA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543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s-PE" b="1" dirty="0">
                <a:solidFill>
                  <a:srgbClr val="C00000"/>
                </a:solidFill>
              </a:rPr>
              <a:t>PISST  (Portal de Integración de los Sistemas Secundarios de Transmisión</a:t>
            </a:r>
            <a:r>
              <a:rPr lang="es-PE" b="1" dirty="0" smtClean="0">
                <a:solidFill>
                  <a:srgbClr val="C00000"/>
                </a:solidFill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3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s-PE" b="1" dirty="0" smtClean="0">
                <a:solidFill>
                  <a:srgbClr val="C00000"/>
                </a:solidFill>
              </a:rPr>
              <a:t>SISE ERLT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34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Transmision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Procedimientos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dirty="0" smtClean="0"/>
              <a:t>Performance - </a:t>
            </a:r>
            <a:r>
              <a:rPr lang="es-PE" dirty="0" err="1" smtClean="0"/>
              <a:t>PROC</a:t>
            </a:r>
            <a:r>
              <a:rPr lang="es-PE" dirty="0" smtClean="0"/>
              <a:t> 091</a:t>
            </a:r>
          </a:p>
          <a:p>
            <a:pPr lvl="1"/>
            <a:r>
              <a:rPr lang="es-PE" dirty="0" smtClean="0"/>
              <a:t>Rendimiento de líneas y equipos de transmisión</a:t>
            </a:r>
          </a:p>
          <a:p>
            <a:r>
              <a:rPr lang="es-PE" dirty="0" smtClean="0"/>
              <a:t>Servidumbres - </a:t>
            </a:r>
            <a:r>
              <a:rPr lang="es-PE" dirty="0" err="1" smtClean="0"/>
              <a:t>PROC</a:t>
            </a:r>
            <a:r>
              <a:rPr lang="es-PE" dirty="0" smtClean="0"/>
              <a:t> 264</a:t>
            </a:r>
          </a:p>
          <a:p>
            <a:pPr lvl="1"/>
            <a:r>
              <a:rPr lang="es-PE" dirty="0" smtClean="0"/>
              <a:t>Seguridad en las líneas de transmisión</a:t>
            </a:r>
          </a:p>
          <a:p>
            <a:r>
              <a:rPr lang="es-PE" dirty="0" smtClean="0"/>
              <a:t>Plan de inversiones de transmisión </a:t>
            </a:r>
            <a:r>
              <a:rPr lang="es-PE" dirty="0"/>
              <a:t>- PIT </a:t>
            </a:r>
            <a:endParaRPr lang="es-PE" dirty="0" smtClean="0"/>
          </a:p>
          <a:p>
            <a:pPr lvl="1"/>
            <a:r>
              <a:rPr lang="es-PE" dirty="0" smtClean="0"/>
              <a:t>Altas y bajas de sistemas de transmisión</a:t>
            </a:r>
          </a:p>
          <a:p>
            <a:r>
              <a:rPr lang="es-PE" dirty="0" smtClean="0">
                <a:solidFill>
                  <a:srgbClr val="FF0000"/>
                </a:solidFill>
              </a:rPr>
              <a:t>Interrupciones</a:t>
            </a:r>
          </a:p>
          <a:p>
            <a:pPr lvl="1"/>
            <a:r>
              <a:rPr lang="es-PE" dirty="0" smtClean="0"/>
              <a:t>Complementación/Apoyo técnico en </a:t>
            </a:r>
            <a:r>
              <a:rPr lang="es-PE" dirty="0"/>
              <a:t>Generación, Transmision, Distribución, Calidad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E" dirty="0" smtClean="0"/>
              <a:t>Sistemas informáticos</a:t>
            </a:r>
            <a:endParaRPr lang="es-P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PE" dirty="0" smtClean="0"/>
              <a:t>PROVEEDORES</a:t>
            </a:r>
          </a:p>
          <a:p>
            <a:pPr lvl="1"/>
            <a:r>
              <a:rPr lang="es-PE" dirty="0"/>
              <a:t>FRACTAL</a:t>
            </a:r>
            <a:endParaRPr lang="es-PE" dirty="0" smtClean="0"/>
          </a:p>
          <a:p>
            <a:pPr lvl="1"/>
            <a:r>
              <a:rPr lang="es-PE" dirty="0" smtClean="0"/>
              <a:t>PYMES (Fernando Acosta): Modificaciones en el SITRAE…</a:t>
            </a:r>
            <a:r>
              <a:rPr lang="es-PE" dirty="0" err="1" smtClean="0"/>
              <a:t>proy</a:t>
            </a:r>
            <a:r>
              <a:rPr lang="es-PE" dirty="0" smtClean="0"/>
              <a:t> cancelado/paralizado</a:t>
            </a:r>
          </a:p>
          <a:p>
            <a:pPr lvl="1"/>
            <a:r>
              <a:rPr lang="es-PE" dirty="0" err="1" smtClean="0"/>
              <a:t>Compulinux</a:t>
            </a:r>
            <a:endParaRPr lang="es-PE" dirty="0" smtClean="0"/>
          </a:p>
          <a:p>
            <a:r>
              <a:rPr lang="es-PE" dirty="0" smtClean="0"/>
              <a:t>Aplicaciones utilizadas en Transmisión</a:t>
            </a:r>
          </a:p>
          <a:p>
            <a:pPr lvl="1"/>
            <a:r>
              <a:rPr lang="es-PE" b="1" dirty="0" smtClean="0">
                <a:solidFill>
                  <a:srgbClr val="C00000"/>
                </a:solidFill>
              </a:rPr>
              <a:t>SITRAE (091 y 264)</a:t>
            </a:r>
          </a:p>
          <a:p>
            <a:pPr lvl="1"/>
            <a:r>
              <a:rPr lang="es-PE" b="1" dirty="0">
                <a:solidFill>
                  <a:srgbClr val="C00000"/>
                </a:solidFill>
              </a:rPr>
              <a:t>SISERLT (264)</a:t>
            </a:r>
          </a:p>
          <a:p>
            <a:pPr lvl="1"/>
            <a:r>
              <a:rPr lang="es-PE" b="1" dirty="0" smtClean="0">
                <a:solidFill>
                  <a:srgbClr val="C00000"/>
                </a:solidFill>
              </a:rPr>
              <a:t>PISST  </a:t>
            </a:r>
            <a:r>
              <a:rPr lang="es-PE" b="1" dirty="0">
                <a:solidFill>
                  <a:srgbClr val="C00000"/>
                </a:solidFill>
              </a:rPr>
              <a:t>(Portal de Integración de los </a:t>
            </a:r>
            <a:r>
              <a:rPr lang="es-PE" b="1" dirty="0" smtClean="0">
                <a:solidFill>
                  <a:srgbClr val="C00000"/>
                </a:solidFill>
              </a:rPr>
              <a:t>Sistemas </a:t>
            </a:r>
            <a:r>
              <a:rPr lang="es-PE" b="1" dirty="0">
                <a:solidFill>
                  <a:srgbClr val="C00000"/>
                </a:solidFill>
              </a:rPr>
              <a:t>Secundarios de </a:t>
            </a:r>
            <a:r>
              <a:rPr lang="es-PE" b="1" dirty="0" smtClean="0">
                <a:solidFill>
                  <a:srgbClr val="C00000"/>
                </a:solidFill>
              </a:rPr>
              <a:t>Transmisión</a:t>
            </a:r>
            <a:r>
              <a:rPr lang="es-PE" b="1" dirty="0" smtClean="0">
                <a:solidFill>
                  <a:srgbClr val="C00000"/>
                </a:solidFill>
              </a:rPr>
              <a:t>)…..soporte al PIT</a:t>
            </a:r>
            <a:endParaRPr lang="es-PE" b="1" dirty="0" smtClean="0">
              <a:solidFill>
                <a:srgbClr val="C00000"/>
              </a:solidFill>
            </a:endParaRPr>
          </a:p>
          <a:p>
            <a:pPr lvl="1"/>
            <a:r>
              <a:rPr lang="es-PE" dirty="0" smtClean="0"/>
              <a:t>SIGED</a:t>
            </a:r>
            <a:endParaRPr lang="es-PE" dirty="0" smtClean="0"/>
          </a:p>
          <a:p>
            <a:pPr lvl="1"/>
            <a:r>
              <a:rPr lang="es-PE" dirty="0" smtClean="0"/>
              <a:t>MAPA INTERACTIVO</a:t>
            </a:r>
          </a:p>
          <a:p>
            <a:pPr lvl="1"/>
            <a:r>
              <a:rPr lang="es-PE" dirty="0" smtClean="0"/>
              <a:t>Pagina web de COES</a:t>
            </a:r>
          </a:p>
          <a:p>
            <a:pPr lvl="1"/>
            <a:r>
              <a:rPr lang="es-PE" dirty="0" smtClean="0"/>
              <a:t>Pagina web del MINEM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genieria de la informacion matriz entidades vs ent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Transmision – Situación actual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493094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Funcionalidades y opciones PRINCIPALES de la aplicación informática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8"/>
          </a:xfrm>
        </p:spPr>
        <p:txBody>
          <a:bodyPr>
            <a:normAutofit fontScale="70000" lnSpcReduction="20000"/>
          </a:bodyPr>
          <a:lstStyle/>
          <a:p>
            <a:r>
              <a:rPr lang="es-PE" dirty="0" smtClean="0">
                <a:solidFill>
                  <a:schemeClr val="accent6">
                    <a:lumMod val="75000"/>
                  </a:schemeClr>
                </a:solidFill>
              </a:rPr>
              <a:t>P091:</a:t>
            </a:r>
          </a:p>
          <a:p>
            <a:pPr lvl="1"/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La empresa registra sus desconexiones (programadas o forzadas) de líneas y/o equipos en el </a:t>
            </a:r>
            <a:r>
              <a:rPr lang="es-PE" sz="2200" dirty="0" err="1" smtClean="0">
                <a:solidFill>
                  <a:schemeClr val="accent6">
                    <a:lumMod val="75000"/>
                  </a:schemeClr>
                </a:solidFill>
              </a:rPr>
              <a:t>SITRAE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 de acuerdo a plazos establecidos, con esos registros se obtienen indicadores de performance y se hacen consultas cuando se requiere </a:t>
            </a:r>
            <a:endParaRPr lang="es-PE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PE" sz="2400" dirty="0" err="1" smtClean="0">
                <a:solidFill>
                  <a:schemeClr val="accent6">
                    <a:lumMod val="75000"/>
                  </a:schemeClr>
                </a:solidFill>
              </a:rPr>
              <a:t>PISST</a:t>
            </a:r>
            <a:r>
              <a:rPr lang="es-PE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s-PE" sz="2200" dirty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empresa envía avances del proyecto mediante el Sistema </a:t>
            </a:r>
            <a:r>
              <a:rPr lang="es-PE" sz="2200" dirty="0" err="1" smtClean="0">
                <a:solidFill>
                  <a:schemeClr val="accent6">
                    <a:lumMod val="75000"/>
                  </a:schemeClr>
                </a:solidFill>
              </a:rPr>
              <a:t>PISST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 hasta concluirlo, luego envía solicitudes vía correo </a:t>
            </a:r>
            <a:r>
              <a:rPr lang="es-PE" sz="2200" dirty="0">
                <a:solidFill>
                  <a:schemeClr val="accent6">
                    <a:lumMod val="75000"/>
                  </a:schemeClr>
                </a:solidFill>
              </a:rPr>
              <a:t>de las cuales se verifica el cumplimiento de requisitos, si cumple se elabora el programa mensual de 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inspección, </a:t>
            </a:r>
            <a:r>
              <a:rPr lang="es-PE" sz="2200" dirty="0">
                <a:solidFill>
                  <a:schemeClr val="accent6">
                    <a:lumMod val="75000"/>
                  </a:schemeClr>
                </a:solidFill>
              </a:rPr>
              <a:t>luego se verifica que cumpla con los requisitos para suscribir el Acta de 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PES (</a:t>
            </a:r>
            <a:r>
              <a:rPr lang="es-PE" sz="2200" dirty="0">
                <a:solidFill>
                  <a:schemeClr val="accent6">
                    <a:lumMod val="75000"/>
                  </a:schemeClr>
                </a:solidFill>
              </a:rPr>
              <a:t>PUESTA EN SERVICIO) o de RDO(RETIRO)</a:t>
            </a:r>
          </a:p>
          <a:p>
            <a:pPr lvl="1"/>
            <a:endParaRPr lang="es-PE" dirty="0" smtClean="0">
              <a:solidFill>
                <a:srgbClr val="FF0000"/>
              </a:solidFill>
            </a:endParaRPr>
          </a:p>
          <a:p>
            <a:endParaRPr lang="es-PE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E" dirty="0" smtClean="0"/>
              <a:t>Iniciativas, mejoras</a:t>
            </a:r>
            <a:endParaRPr lang="es-P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PE" dirty="0" err="1" smtClean="0"/>
              <a:t>WebServices</a:t>
            </a:r>
            <a:r>
              <a:rPr lang="es-PE" dirty="0" smtClean="0"/>
              <a:t> para las empresas</a:t>
            </a:r>
          </a:p>
          <a:p>
            <a:r>
              <a:rPr lang="es-PE" dirty="0" smtClean="0"/>
              <a:t>Reducir </a:t>
            </a:r>
            <a:r>
              <a:rPr lang="es-PE" dirty="0"/>
              <a:t>archivos </a:t>
            </a:r>
            <a:r>
              <a:rPr lang="es-PE" dirty="0" smtClean="0"/>
              <a:t>por seguridad y usabilidad</a:t>
            </a:r>
          </a:p>
          <a:p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s-PE" dirty="0"/>
              <a:t>Transmision – Situación actual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436"/>
            <a:ext cx="9144000" cy="344170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/>
          <a:stretch/>
        </p:blipFill>
        <p:spPr>
          <a:xfrm>
            <a:off x="0" y="4725144"/>
            <a:ext cx="9144000" cy="183394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75808" y="836712"/>
            <a:ext cx="5325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Fechas</a:t>
            </a:r>
            <a:r>
              <a:rPr lang="es-PE" dirty="0" smtClean="0"/>
              <a:t> </a:t>
            </a:r>
            <a:r>
              <a:rPr lang="es-PE" sz="2400" b="1" dirty="0" smtClean="0"/>
              <a:t>críticas en el procedimiento P091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880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Transmision – Situación actual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5808" y="1527175"/>
            <a:ext cx="3151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Fechas</a:t>
            </a:r>
            <a:r>
              <a:rPr lang="es-PE" dirty="0" smtClean="0"/>
              <a:t> </a:t>
            </a:r>
            <a:r>
              <a:rPr lang="es-PE" sz="2400" b="1" dirty="0" smtClean="0"/>
              <a:t>críticas en el </a:t>
            </a:r>
            <a:r>
              <a:rPr lang="es-PE" sz="2400" b="1" dirty="0" err="1" smtClean="0"/>
              <a:t>PIT</a:t>
            </a:r>
            <a:endParaRPr lang="es-PE" sz="2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2276872"/>
            <a:ext cx="7763959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Transmision – Situación actual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Interfaces criticas y/o intercambio de información con otras áreas y/o otras empresas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>
            <a:normAutofit fontScale="62500" lnSpcReduction="20000"/>
          </a:bodyPr>
          <a:lstStyle/>
          <a:p>
            <a:r>
              <a:rPr lang="es-PE" dirty="0" smtClean="0"/>
              <a:t>Post privatización</a:t>
            </a:r>
          </a:p>
          <a:p>
            <a:pPr lvl="1"/>
            <a:r>
              <a:rPr lang="es-PE" dirty="0" smtClean="0"/>
              <a:t>UTRA consulta la Ingeniería definitiva (PROYECTOS </a:t>
            </a:r>
            <a:r>
              <a:rPr lang="es-PE" dirty="0" err="1" smtClean="0"/>
              <a:t>BOOT</a:t>
            </a:r>
            <a:r>
              <a:rPr lang="es-PE" dirty="0" smtClean="0"/>
              <a:t> - </a:t>
            </a:r>
            <a:r>
              <a:rPr lang="es-PE" dirty="0" err="1" smtClean="0"/>
              <a:t>MINEM</a:t>
            </a:r>
            <a:r>
              <a:rPr lang="es-PE" dirty="0" smtClean="0"/>
              <a:t>)</a:t>
            </a:r>
          </a:p>
          <a:p>
            <a:r>
              <a:rPr lang="es-PE" dirty="0" smtClean="0"/>
              <a:t>Generación</a:t>
            </a:r>
          </a:p>
          <a:p>
            <a:pPr lvl="1"/>
            <a:r>
              <a:rPr lang="es-PE" dirty="0" smtClean="0"/>
              <a:t>UTRA consulta recomendaciones del </a:t>
            </a:r>
            <a:r>
              <a:rPr lang="es-PE" dirty="0" err="1" smtClean="0"/>
              <a:t>COES</a:t>
            </a:r>
            <a:endParaRPr lang="es-PE" dirty="0" smtClean="0"/>
          </a:p>
          <a:p>
            <a:pPr lvl="1"/>
            <a:r>
              <a:rPr lang="es-PE" dirty="0" smtClean="0"/>
              <a:t>UTRA consulta información de líneas (contraste de información de empresas)</a:t>
            </a:r>
          </a:p>
          <a:p>
            <a:r>
              <a:rPr lang="es-PE" dirty="0" smtClean="0"/>
              <a:t>COES</a:t>
            </a:r>
          </a:p>
          <a:p>
            <a:pPr lvl="1"/>
            <a:r>
              <a:rPr lang="es-PE" dirty="0" smtClean="0"/>
              <a:t>UTRA da observaciones al </a:t>
            </a:r>
            <a:r>
              <a:rPr lang="es-PE" dirty="0" err="1" smtClean="0"/>
              <a:t>COES</a:t>
            </a:r>
            <a:r>
              <a:rPr lang="es-PE" dirty="0" smtClean="0"/>
              <a:t> (informes de pre – operatividad y operatividad)</a:t>
            </a:r>
          </a:p>
          <a:p>
            <a:r>
              <a:rPr lang="es-PE" dirty="0" smtClean="0"/>
              <a:t>Empresas de transmisión</a:t>
            </a:r>
          </a:p>
          <a:p>
            <a:pPr lvl="1"/>
            <a:r>
              <a:rPr lang="es-PE" dirty="0" smtClean="0"/>
              <a:t>UTRA concreta reuniones para presentación de avances de proyectos</a:t>
            </a:r>
          </a:p>
          <a:p>
            <a:r>
              <a:rPr lang="es-PE" dirty="0" err="1" smtClean="0"/>
              <a:t>GRT</a:t>
            </a:r>
            <a:endParaRPr lang="es-PE" dirty="0" smtClean="0"/>
          </a:p>
          <a:p>
            <a:pPr lvl="1"/>
            <a:r>
              <a:rPr lang="es-PE" dirty="0" smtClean="0"/>
              <a:t>UTRA brinda confirmación de equipos de empresas para regular tarifa</a:t>
            </a:r>
            <a:endParaRPr lang="es-PE" dirty="0"/>
          </a:p>
          <a:p>
            <a:pPr lvl="1"/>
            <a:endParaRPr lang="es-PE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PE" sz="2400" dirty="0" smtClean="0"/>
              <a:t>CALIDAD</a:t>
            </a:r>
          </a:p>
          <a:p>
            <a:pPr lvl="1"/>
            <a:r>
              <a:rPr lang="es-PE" sz="2100" dirty="0" smtClean="0"/>
              <a:t>UTRA brinda confirmación de </a:t>
            </a:r>
            <a:r>
              <a:rPr lang="es-PE" sz="2100" dirty="0"/>
              <a:t>c</a:t>
            </a:r>
            <a:r>
              <a:rPr lang="es-PE" sz="2100" dirty="0" smtClean="0"/>
              <a:t>ompensaciones </a:t>
            </a:r>
            <a:r>
              <a:rPr lang="es-PE" sz="2100" dirty="0"/>
              <a:t>de fallas de equipos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Información relevante a gestionar en el área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Los sistemas de todas las unidades de la DSE deben estar interconectados para respectivas consultas</a:t>
            </a:r>
          </a:p>
          <a:p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SITRAE</a:t>
            </a:r>
            <a:endParaRPr lang="es-PE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2" name="1 CuadroTexto"/>
          <p:cNvSpPr txBox="1"/>
          <p:nvPr/>
        </p:nvSpPr>
        <p:spPr>
          <a:xfrm>
            <a:off x="3779912" y="55892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Revisar manuales y guía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98072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Diagrama de paquetes (funcionalidades principales)</a:t>
            </a:r>
          </a:p>
          <a:p>
            <a:r>
              <a:rPr lang="es-PE" b="1" dirty="0" smtClean="0"/>
              <a:t>Casos de uso</a:t>
            </a:r>
          </a:p>
          <a:p>
            <a:r>
              <a:rPr lang="es-PE" b="1" dirty="0" smtClean="0"/>
              <a:t>Actores / Roles</a:t>
            </a:r>
          </a:p>
          <a:p>
            <a:r>
              <a:rPr lang="es-PE" b="1" dirty="0" smtClean="0"/>
              <a:t>Vista de datos (Listado a nivel de entidades)</a:t>
            </a:r>
          </a:p>
          <a:p>
            <a:r>
              <a:rPr lang="es-PE" b="1" dirty="0" smtClean="0"/>
              <a:t>Pantallas principales</a:t>
            </a:r>
          </a:p>
          <a:p>
            <a:endParaRPr lang="es-P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691680" y="34849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Listado de entidades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Interrupciones programadas (Genera)(Registra)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Interrupciones forzadas (Genera</a:t>
            </a:r>
            <a:r>
              <a:rPr lang="es-PE" dirty="0"/>
              <a:t>) (Registra)</a:t>
            </a:r>
            <a:endParaRPr lang="es-P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Líneas de transmisión (Se usa)(Se tiene)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Equipos de transmisión (Se usa</a:t>
            </a:r>
            <a:r>
              <a:rPr lang="es-PE" dirty="0"/>
              <a:t>) (Se tiene)</a:t>
            </a:r>
            <a:endParaRPr lang="es-P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Empresas (Se usa</a:t>
            </a:r>
            <a:r>
              <a:rPr lang="es-PE" dirty="0"/>
              <a:t>) (Se tiene)</a:t>
            </a:r>
            <a:endParaRPr lang="es-P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>
                <a:solidFill>
                  <a:srgbClr val="FF0000"/>
                </a:solidFill>
              </a:rPr>
              <a:t>Data técnica de los </a:t>
            </a:r>
            <a:r>
              <a:rPr lang="es-PE" b="1" dirty="0" smtClean="0">
                <a:solidFill>
                  <a:srgbClr val="FF0000"/>
                </a:solidFill>
              </a:rPr>
              <a:t>equipos</a:t>
            </a:r>
            <a:r>
              <a:rPr lang="es-PE" dirty="0" smtClean="0">
                <a:solidFill>
                  <a:srgbClr val="FF0000"/>
                </a:solidFill>
              </a:rPr>
              <a:t> (RELE, </a:t>
            </a:r>
            <a:r>
              <a:rPr lang="es-PE" dirty="0" smtClean="0">
                <a:solidFill>
                  <a:srgbClr val="FF0000"/>
                </a:solidFill>
              </a:rPr>
              <a:t>CELDA……….12 elementos, </a:t>
            </a:r>
            <a:r>
              <a:rPr lang="es-PE" b="1" dirty="0" smtClean="0">
                <a:solidFill>
                  <a:srgbClr val="FF0000"/>
                </a:solidFill>
              </a:rPr>
              <a:t>ETC</a:t>
            </a:r>
            <a:r>
              <a:rPr lang="es-PE" dirty="0" smtClean="0">
                <a:solidFill>
                  <a:srgbClr val="FF0000"/>
                </a:solidFill>
              </a:rPr>
              <a:t>.) (Genera</a:t>
            </a:r>
            <a:r>
              <a:rPr lang="es-PE" dirty="0">
                <a:solidFill>
                  <a:srgbClr val="FF0000"/>
                </a:solidFill>
              </a:rPr>
              <a:t>) (Registra)</a:t>
            </a:r>
            <a:endParaRPr lang="es-PE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2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DIAGRAMA DE PAQUETES - </a:t>
            </a:r>
            <a:r>
              <a:rPr lang="es-PE" dirty="0" err="1" smtClean="0"/>
              <a:t>SITRAE</a:t>
            </a:r>
            <a:endParaRPr lang="es-PE" dirty="0"/>
          </a:p>
        </p:txBody>
      </p:sp>
      <p:pic>
        <p:nvPicPr>
          <p:cNvPr id="1027" name="Picture 3" descr="C:\Users\cavellaneda\Desktop\PACK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598615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Falta registro de información de empresas y de DSE de ser el caso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BFD24BF9C19469F7DAAEF520C2AE8" ma:contentTypeVersion="1" ma:contentTypeDescription="Crear nuevo documento." ma:contentTypeScope="" ma:versionID="3ffd2174223a59726922f8a5b55d3152">
  <xsd:schema xmlns:xsd="http://www.w3.org/2001/XMLSchema" xmlns:xs="http://www.w3.org/2001/XMLSchema" xmlns:p="http://schemas.microsoft.com/office/2006/metadata/properties" xmlns:ns1="http://schemas.microsoft.com/sharepoint/v3" xmlns:ns2="c9af1732-5c4a-47a8-8a40-65a3d58cbfeb" targetNamespace="http://schemas.microsoft.com/office/2006/metadata/properties" ma:root="true" ma:fieldsID="fe2ac2a9a7a301bb1fb920d4b629ef1d" ns1:_="" ns2:_="">
    <xsd:import namespace="http://schemas.microsoft.com/sharepoint/v3"/>
    <xsd:import namespace="c9af1732-5c4a-47a8-8a40-65a3d58cbf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f1732-5c4a-47a8-8a40-65a3d58cbf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9af1732-5c4a-47a8-8a40-65a3d58cbfeb">H4ZUARPRAJFR-1-27</_dlc_DocId>
    <_dlc_DocIdUrl xmlns="c9af1732-5c4a-47a8-8a40-65a3d58cbfeb">
      <Url>http://www.osinergmin.gob.pe/seccion/centro_documental/_layouts/15/DocIdRedir.aspx?ID=H4ZUARPRAJFR-1-27</Url>
      <Description>H4ZUARPRAJFR-1-27</Description>
    </_dlc_DocIdUrl>
  </documentManagement>
</p:properties>
</file>

<file path=customXml/itemProps1.xml><?xml version="1.0" encoding="utf-8"?>
<ds:datastoreItem xmlns:ds="http://schemas.openxmlformats.org/officeDocument/2006/customXml" ds:itemID="{80589688-F201-4D34-8DFE-61E022C87572}"/>
</file>

<file path=customXml/itemProps2.xml><?xml version="1.0" encoding="utf-8"?>
<ds:datastoreItem xmlns:ds="http://schemas.openxmlformats.org/officeDocument/2006/customXml" ds:itemID="{88BB5CCE-AE0C-4FF6-9A7B-18257AB76A8D}"/>
</file>

<file path=customXml/itemProps3.xml><?xml version="1.0" encoding="utf-8"?>
<ds:datastoreItem xmlns:ds="http://schemas.openxmlformats.org/officeDocument/2006/customXml" ds:itemID="{38133C23-75A6-4EF5-BFC1-91F1A5CA78F6}"/>
</file>

<file path=customXml/itemProps4.xml><?xml version="1.0" encoding="utf-8"?>
<ds:datastoreItem xmlns:ds="http://schemas.openxmlformats.org/officeDocument/2006/customXml" ds:itemID="{D394CDEE-8757-4355-B891-54E6F2F2ED78}"/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792</Words>
  <Application>Microsoft Office PowerPoint</Application>
  <PresentationFormat>Presentación en pantalla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Transmision</vt:lpstr>
      <vt:lpstr>Transmision</vt:lpstr>
      <vt:lpstr>Transmision – Situación actual</vt:lpstr>
      <vt:lpstr>Transmision – Situación actual</vt:lpstr>
      <vt:lpstr>Transmision – Situación actual</vt:lpstr>
      <vt:lpstr>Transmision – Situación actual</vt:lpstr>
      <vt:lpstr>SITRAE</vt:lpstr>
      <vt:lpstr>Presentación de PowerPoint</vt:lpstr>
      <vt:lpstr>DIAGRAMA DE PAQUETES - SITRAE</vt:lpstr>
      <vt:lpstr>ACTORES / ROLES - SITRAE</vt:lpstr>
      <vt:lpstr>CUS - SITRAE</vt:lpstr>
      <vt:lpstr>SITRAE (091) - UTRA</vt:lpstr>
      <vt:lpstr>SITRAE (091) - UTRA</vt:lpstr>
      <vt:lpstr>SITRAE (091) - UTRA</vt:lpstr>
      <vt:lpstr>SITRAE (091) - EMPRESAS</vt:lpstr>
      <vt:lpstr>SITRAE (091) - EMPRESAS</vt:lpstr>
      <vt:lpstr>SITRAE (091) - EMPRESAS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Transmision</dc:title>
  <dc:creator>Ernesto Cocler Rosales Laurente</dc:creator>
  <cp:lastModifiedBy>Ernesto Cocler Rosales Laurente</cp:lastModifiedBy>
  <cp:revision>100</cp:revision>
  <dcterms:created xsi:type="dcterms:W3CDTF">2016-12-07T14:34:43Z</dcterms:created>
  <dcterms:modified xsi:type="dcterms:W3CDTF">2016-12-28T23:15:36Z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65fa04b6-402f-4e07-98a2-cb3c09280fb2</vt:lpwstr>
  </property>
  <property fmtid="{D5CDD505-2E9C-101B-9397-08002B2CF9AE}" pid="3" name="ContentTypeId">
    <vt:lpwstr>0x010100268BFD24BF9C19469F7DAAEF520C2AE8</vt:lpwstr>
  </property>
</Properties>
</file>